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ebo Light" pitchFamily="2" charset="-79"/>
      <p:regular r:id="rId16"/>
    </p:embeddedFont>
    <p:embeddedFont>
      <p:font typeface="Montserrat" panose="00000500000000000000" pitchFamily="2" charset="0"/>
      <p:regular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9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porvir.org/linha-do-tempo-historia-da-inteligencia-artificial-na-educacao/" TargetMode="External"/><Relationship Id="rId7" Type="http://schemas.openxmlformats.org/officeDocument/2006/relationships/hyperlink" Target="http://www.ceweb.br/linhadotemp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hyperlink" Target="https://pt.wikipedia.org/wiki/Intelig%C3%AAncia_artificial" TargetMode="Externa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51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Linha do Tempo - Inteligência Artificial: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028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Alunos: João Francisco Torres e Marcus Vinícius Bacelar;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450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Curso: Ciência da Computação.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6308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A Inteligência Artificial (IA) percorreu um longo caminho desde seus primeiros conceitos teóricos até os sistemas avançados que conhecemos hoje. Esta apresentação explora a fascinante jornada da IA através das décadas, destacando os marcos fundamentais, os períodos de estagnação e os avanços revolucionários que moldaram este campo.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3275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Acompanharemos a evolução desde as ideias visionárias de Alan Turing até as mais recentes inovações como o "DeepSeek", em 2025, examinando como a IA transformou nossa sociedade e o que podemos esperar para o futuro.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33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901" y="3176707"/>
            <a:ext cx="7901345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Os Primórdios da IA: 1930-1960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8901" y="4373999"/>
            <a:ext cx="13172599" cy="22860"/>
          </a:xfrm>
          <a:prstGeom prst="roundRect">
            <a:avLst>
              <a:gd name="adj" fmla="val 382641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2843332" y="4373940"/>
            <a:ext cx="22860" cy="624721"/>
          </a:xfrm>
          <a:prstGeom prst="roundRect">
            <a:avLst>
              <a:gd name="adj" fmla="val 382641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2620566" y="4139744"/>
            <a:ext cx="468511" cy="4685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611" y="4178737"/>
            <a:ext cx="312301" cy="3904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53170" y="5207079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Década de 1930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37141" y="5657374"/>
            <a:ext cx="3835479" cy="1665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Alan Turing introduz o conceito de "máquina de Turing", um modelo teórico capaz de executar qualquer algoritmo, levantando a questão: "As máquinas podem pensar?"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303532" y="4373940"/>
            <a:ext cx="22860" cy="624721"/>
          </a:xfrm>
          <a:prstGeom prst="roundRect">
            <a:avLst>
              <a:gd name="adj" fmla="val 382641"/>
            </a:avLst>
          </a:prstGeom>
          <a:solidFill>
            <a:srgbClr val="4A2C85"/>
          </a:solidFill>
          <a:ln/>
        </p:spPr>
      </p:sp>
      <p:sp>
        <p:nvSpPr>
          <p:cNvPr id="11" name="Shape 7"/>
          <p:cNvSpPr/>
          <p:nvPr/>
        </p:nvSpPr>
        <p:spPr>
          <a:xfrm>
            <a:off x="7080766" y="4139744"/>
            <a:ext cx="468511" cy="4685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811" y="4178737"/>
            <a:ext cx="312301" cy="39040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013490" y="5207079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Década de 1950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5397341" y="5657374"/>
            <a:ext cx="3835598" cy="1665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Turing propõe o "Teste de Turing" para determinar se uma máquina pode exibir inteligência semelhante à humana. John McCarthy cunha o termo "Inteligência Artificial" na Conferência de Dartmouth.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763851" y="4373940"/>
            <a:ext cx="22860" cy="624721"/>
          </a:xfrm>
          <a:prstGeom prst="roundRect">
            <a:avLst>
              <a:gd name="adj" fmla="val 382641"/>
            </a:avLst>
          </a:prstGeom>
          <a:solidFill>
            <a:srgbClr val="4A2C85"/>
          </a:solidFill>
          <a:ln/>
        </p:spPr>
      </p:sp>
      <p:sp>
        <p:nvSpPr>
          <p:cNvPr id="16" name="Shape 11"/>
          <p:cNvSpPr/>
          <p:nvPr/>
        </p:nvSpPr>
        <p:spPr>
          <a:xfrm>
            <a:off x="11541085" y="4139744"/>
            <a:ext cx="468511" cy="4685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9131" y="4178737"/>
            <a:ext cx="312301" cy="39040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473809" y="5207079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Década de 1960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9857661" y="5657374"/>
            <a:ext cx="3835598" cy="1998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Surgem os primeiros programas de IA, como o ELIZA, um chatbot que simulava um terapeuta. Pesquisadores começam a explorar redes neurais, modelos computacionais inspirados no cérebro humano.</a:t>
            </a:r>
            <a:endParaRPr lang="en-US" sz="1600" dirty="0"/>
          </a:p>
        </p:txBody>
      </p:sp>
      <p:sp>
        <p:nvSpPr>
          <p:cNvPr id="20" name="Fluxograma: Processo 19">
            <a:extLst>
              <a:ext uri="{FF2B5EF4-FFF2-40B4-BE49-F238E27FC236}">
                <a16:creationId xmlns:a16="http://schemas.microsoft.com/office/drawing/2014/main" id="{07BB80D2-5451-4EA7-87FA-5D8452094618}"/>
              </a:ext>
            </a:extLst>
          </p:cNvPr>
          <p:cNvSpPr/>
          <p:nvPr/>
        </p:nvSpPr>
        <p:spPr>
          <a:xfrm>
            <a:off x="12824579" y="7781092"/>
            <a:ext cx="1737360" cy="332740"/>
          </a:xfrm>
          <a:prstGeom prst="flowChartProcess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3173"/>
            <a:ext cx="10102096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Desafios e Renascimento: 1970-1990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0218" y="1780222"/>
            <a:ext cx="2174915" cy="1300639"/>
          </a:xfrm>
          <a:prstGeom prst="roundRect">
            <a:avLst>
              <a:gd name="adj" fmla="val 72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05" y="2232065"/>
            <a:ext cx="317421" cy="3968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0875" y="2005965"/>
            <a:ext cx="351877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Inverno da IA - Anos 1970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0875" y="2494002"/>
            <a:ext cx="548163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Período de desilusão devido às limitações tecnológicas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78004" y="3065621"/>
            <a:ext cx="10649307" cy="15240"/>
          </a:xfrm>
          <a:prstGeom prst="roundRect">
            <a:avLst>
              <a:gd name="adj" fmla="val 622236"/>
            </a:avLst>
          </a:prstGeom>
          <a:solidFill>
            <a:srgbClr val="4A2C85"/>
          </a:solidFill>
          <a:ln/>
        </p:spPr>
      </p:sp>
      <p:sp>
        <p:nvSpPr>
          <p:cNvPr id="8" name="Shape 5"/>
          <p:cNvSpPr/>
          <p:nvPr/>
        </p:nvSpPr>
        <p:spPr>
          <a:xfrm>
            <a:off x="790218" y="3193733"/>
            <a:ext cx="4349948" cy="1300639"/>
          </a:xfrm>
          <a:prstGeom prst="roundRect">
            <a:avLst>
              <a:gd name="adj" fmla="val 72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422" y="3645575"/>
            <a:ext cx="317421" cy="39683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5909" y="3419475"/>
            <a:ext cx="4807744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Sistemas Especialistas - Anos 1980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5909" y="3907512"/>
            <a:ext cx="624720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Renascimento com programas de conhecimento especializado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3037" y="4479131"/>
            <a:ext cx="8474273" cy="15240"/>
          </a:xfrm>
          <a:prstGeom prst="roundRect">
            <a:avLst>
              <a:gd name="adj" fmla="val 622236"/>
            </a:avLst>
          </a:prstGeom>
          <a:solidFill>
            <a:srgbClr val="4A2C85"/>
          </a:solidFill>
          <a:ln/>
        </p:spPr>
      </p:sp>
      <p:sp>
        <p:nvSpPr>
          <p:cNvPr id="13" name="Shape 9"/>
          <p:cNvSpPr/>
          <p:nvPr/>
        </p:nvSpPr>
        <p:spPr>
          <a:xfrm>
            <a:off x="790218" y="4607243"/>
            <a:ext cx="6524982" cy="1300639"/>
          </a:xfrm>
          <a:prstGeom prst="roundRect">
            <a:avLst>
              <a:gd name="adj" fmla="val 72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939" y="5059085"/>
            <a:ext cx="317421" cy="39683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0942" y="4832985"/>
            <a:ext cx="3156347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Blue - Anos 1990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0942" y="5321022"/>
            <a:ext cx="537305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Computador da IBM derrota Garry Kasparov no xadrez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0218" y="6161842"/>
            <a:ext cx="13049964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década de 1970 marcou um período desafiador para a IA, conhecido como "inverno da IA", caracterizado pela falta de financiamento e desilusão com as limitações tecnológicas. Nos anos 1980, houve um renascimento com o desenvolvimento de sistemas especialistas e o avanço da aprendizagem de máquina, incluindo o algoritmo de retropropagação para redes neurais mais complexas.</a:t>
            </a:r>
            <a:endParaRPr lang="en-US" sz="1750" dirty="0"/>
          </a:p>
        </p:txBody>
      </p:sp>
      <p:sp>
        <p:nvSpPr>
          <p:cNvPr id="18" name="Fluxograma: Processo 17">
            <a:extLst>
              <a:ext uri="{FF2B5EF4-FFF2-40B4-BE49-F238E27FC236}">
                <a16:creationId xmlns:a16="http://schemas.microsoft.com/office/drawing/2014/main" id="{C84AA038-5E3C-4B34-BF3D-AC7BD0723EE6}"/>
              </a:ext>
            </a:extLst>
          </p:cNvPr>
          <p:cNvSpPr/>
          <p:nvPr/>
        </p:nvSpPr>
        <p:spPr>
          <a:xfrm>
            <a:off x="12824579" y="7781092"/>
            <a:ext cx="1737360" cy="332740"/>
          </a:xfrm>
          <a:prstGeom prst="flowChartProcess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730" y="546854"/>
            <a:ext cx="7754541" cy="1240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Era da Aprendizagem Profunda: Anos 2000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4730" y="2085142"/>
            <a:ext cx="3778091" cy="2111573"/>
          </a:xfrm>
          <a:prstGeom prst="roundRect">
            <a:avLst>
              <a:gd name="adj" fmla="val 394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0827" y="2291239"/>
            <a:ext cx="27189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Poder Computacional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0827" y="2720459"/>
            <a:ext cx="336589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Aumento significativo da capacidade de processamento dos computadores, permitindo cálculos mais complexos e rápidos para algoritmos de IA.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1298" y="2085142"/>
            <a:ext cx="3778091" cy="2111573"/>
          </a:xfrm>
          <a:prstGeom prst="roundRect">
            <a:avLst>
              <a:gd name="adj" fmla="val 394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77395" y="2291239"/>
            <a:ext cx="24811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Big Data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77395" y="2720459"/>
            <a:ext cx="336589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Disponibilidade de grandes conjuntos de dados para treinar modelos de IA mais sofisticados e precisos em diversas tarefas.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4730" y="4395192"/>
            <a:ext cx="7754541" cy="1476494"/>
          </a:xfrm>
          <a:prstGeom prst="roundRect">
            <a:avLst>
              <a:gd name="adj" fmla="val 56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00827" y="4601289"/>
            <a:ext cx="25885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Integração Cotidiana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00827" y="5030510"/>
            <a:ext cx="734234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IA incorporada em produtos e serviços do dia a dia, como mecanismos de busca, assistentes virtuais e sistemas de recomendação.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94730" y="6094928"/>
            <a:ext cx="775454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Os anos 2000 representaram um período de aceleração para a IA, impulsionada pelo avanço tecnológico e pela disponibilidade de dados. A aprendizagem profunda, com múltiplas camadas de redes neurais, revolucionou áreas como reconhecimento de imagem e processamento de linguagem natural, abrindo caminho para aplicações cada vez mais sofisticadas.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878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Conquistas Revolucionárias: Anos 2010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69275" y="2680097"/>
            <a:ext cx="38232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Avanços em Redes Neurais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Desenvolvimento de arquiteturas mais complexas e eficientes para processamento de informações.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49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AlphaGo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98906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Programa do Google DeepMind derrota o campeão mundial de Go, jogo considerado mais complexo que o xadrez.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IA na Saúde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Aplicações em diagnósticos médicos, descoberta de medicamentos e personalização de tratamentos.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82485" y="4951214"/>
            <a:ext cx="2910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Veículos Autônomos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44163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Avanços significativos em sistemas de direção autônoma com uso de visão computacional e aprendizado por reforço.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  <p:sp>
        <p:nvSpPr>
          <p:cNvPr id="19" name="Fluxograma: Processo 18">
            <a:extLst>
              <a:ext uri="{FF2B5EF4-FFF2-40B4-BE49-F238E27FC236}">
                <a16:creationId xmlns:a16="http://schemas.microsoft.com/office/drawing/2014/main" id="{7BBD27D9-C3E7-4B71-B397-0C28BE2033B3}"/>
              </a:ext>
            </a:extLst>
          </p:cNvPr>
          <p:cNvSpPr/>
          <p:nvPr/>
        </p:nvSpPr>
        <p:spPr>
          <a:xfrm>
            <a:off x="12824579" y="7781092"/>
            <a:ext cx="1737360" cy="332740"/>
          </a:xfrm>
          <a:prstGeom prst="flowChartProcess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7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" y="2692598"/>
            <a:ext cx="7733705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Revolução Generativa: Anos 2020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" y="3509248"/>
            <a:ext cx="882848" cy="10594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5578" y="3685818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Geração de Texto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5578" y="4067532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Modelos como GPT-3 capazes de produzir textos coerentes e contextualmente relevantes em diversos estilos e formatos.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4568666"/>
            <a:ext cx="882848" cy="10594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5578" y="4745236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Criação de Imagens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5578" y="5126950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Ferramentas como DALL-E que transformam descrições textuais em imagens detalhadas e criativas.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" y="5628084"/>
            <a:ext cx="882848" cy="10594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5578" y="5804654"/>
            <a:ext cx="2268974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Composição Musical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5578" y="6186368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Algoritmos que compõem músicas originais em diferentes estilos e gêneros, imitando compositores humanos.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" y="6687503"/>
            <a:ext cx="882848" cy="10594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5578" y="6864072"/>
            <a:ext cx="3197066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Assistência em Programação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5578" y="7245787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Sistemas que auxiliam desenvolvedores na escrita de código, sugerindo completações e identificando erros.</a:t>
            </a:r>
            <a:endParaRPr lang="en-US" sz="1350" dirty="0"/>
          </a:p>
        </p:txBody>
      </p:sp>
      <p:sp>
        <p:nvSpPr>
          <p:cNvPr id="16" name="Fluxograma: Processo 15">
            <a:extLst>
              <a:ext uri="{FF2B5EF4-FFF2-40B4-BE49-F238E27FC236}">
                <a16:creationId xmlns:a16="http://schemas.microsoft.com/office/drawing/2014/main" id="{4FADDB82-254E-41AB-B55A-29833CD28DEC}"/>
              </a:ext>
            </a:extLst>
          </p:cNvPr>
          <p:cNvSpPr/>
          <p:nvPr/>
        </p:nvSpPr>
        <p:spPr>
          <a:xfrm>
            <a:off x="12824579" y="7781092"/>
            <a:ext cx="1737360" cy="332740"/>
          </a:xfrm>
          <a:prstGeom prst="flowChartProcess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6383"/>
            <a:ext cx="11487983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Futuro Próximo: DeepSeek e Além (2025)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44" y="1677114"/>
            <a:ext cx="2168128" cy="122610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247" y="2255044"/>
            <a:ext cx="299204" cy="3740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6737" y="1889879"/>
            <a:ext cx="255591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Integração Total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326737" y="2349937"/>
            <a:ext cx="255591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IA onipresente no cotidiano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5167074" y="2920246"/>
            <a:ext cx="8665369" cy="11430"/>
          </a:xfrm>
          <a:prstGeom prst="roundRect">
            <a:avLst>
              <a:gd name="adj" fmla="val 782074"/>
            </a:avLst>
          </a:prstGeom>
          <a:solidFill>
            <a:srgbClr val="4A2C85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780" y="2956322"/>
            <a:ext cx="4336375" cy="122610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366" y="3382328"/>
            <a:ext cx="299204" cy="3740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0920" y="3169087"/>
            <a:ext cx="325838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Ética e Regulamentação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6410920" y="3629144"/>
            <a:ext cx="325838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Diretrizes para uso responsável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6251258" y="4199453"/>
            <a:ext cx="7581186" cy="11430"/>
          </a:xfrm>
          <a:prstGeom prst="roundRect">
            <a:avLst>
              <a:gd name="adj" fmla="val 782074"/>
            </a:avLst>
          </a:prstGeom>
          <a:solidFill>
            <a:srgbClr val="4A2C85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97" y="4235529"/>
            <a:ext cx="6504623" cy="122610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247" y="4661535"/>
            <a:ext cx="299204" cy="37409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4984" y="444829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DeepSeek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7494984" y="4908352"/>
            <a:ext cx="481453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LLM de código aberto com capacidades avançadas</a:t>
            </a: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744855" y="5701070"/>
            <a:ext cx="131406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 2025, o DeepSeek, um modelo de linguagem grande (LLM) de código aberto, demonstrará capacidades avançadas em geração de texto, compreensão de linguagem natural, codificação e matemática, competindo com outros modelos líderes do mercado.</a:t>
            </a:r>
            <a:endParaRPr lang="en-US" sz="1650" dirty="0"/>
          </a:p>
        </p:txBody>
      </p:sp>
      <p:sp>
        <p:nvSpPr>
          <p:cNvPr id="18" name="Text 10"/>
          <p:cNvSpPr/>
          <p:nvPr/>
        </p:nvSpPr>
        <p:spPr>
          <a:xfrm>
            <a:off x="744855" y="6621542"/>
            <a:ext cx="13140690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IA se tornará ainda mais integrada em diversas áreas da vida cotidiana, com avanços significativos em saúde personalizada, educação adaptativa e cidades inteligentes. Paralelamente, a ética da IA se consolidará como um tópico central de debate, com crescente necessidade de regulamentação.</a:t>
            </a:r>
            <a:endParaRPr lang="en-US" sz="1650" dirty="0"/>
          </a:p>
        </p:txBody>
      </p:sp>
      <p:sp>
        <p:nvSpPr>
          <p:cNvPr id="19" name="Fluxograma: Processo 18">
            <a:extLst>
              <a:ext uri="{FF2B5EF4-FFF2-40B4-BE49-F238E27FC236}">
                <a16:creationId xmlns:a16="http://schemas.microsoft.com/office/drawing/2014/main" id="{653FEEFF-084B-43E7-8942-5EAA5E92813A}"/>
              </a:ext>
            </a:extLst>
          </p:cNvPr>
          <p:cNvSpPr/>
          <p:nvPr/>
        </p:nvSpPr>
        <p:spPr>
          <a:xfrm>
            <a:off x="12824579" y="7781092"/>
            <a:ext cx="1737360" cy="332740"/>
          </a:xfrm>
          <a:prstGeom prst="flowChartProcess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3010"/>
            <a:ext cx="9719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Impactos e Considerações Futuras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40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683073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640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Inovação Contínua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3098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evolução da IA continuará acelerando, com novos modelos e aplicações surgindo em ritmo cada vez mais rápido, transformando indústrias inteiras.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640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2683073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2640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Desafios Éticos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313098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Questões como privacidade, viés algorítmico, transparência e responsabilidade se tornarão ainda mais relevantes à medida que a IA se torna mais poderosa.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640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268307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264056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Colaboração Humano-IA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3485317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futuro mais promissor está na colaboração entre humanos e sistemas de IA, combinando a criatividade e empatia humanas com a eficiência e precisão das máquinas.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91788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À medida que avançamos para um futuro cada vez mais influenciado pela IA, é fundamental equilibrar o entusiasmo pela inovação tecnológica com uma reflexão cuidadosa sobre seus impactos sociais, econômicos e éticos. A história da IA nos mostra que seu desenvolvimento não é linear, mas marcado por avanços, recuos e transformações inesperadas.</a:t>
            </a:r>
            <a:endParaRPr lang="en-US" sz="1750" dirty="0"/>
          </a:p>
        </p:txBody>
      </p:sp>
      <p:sp>
        <p:nvSpPr>
          <p:cNvPr id="16" name="Fluxograma: Processo 15">
            <a:extLst>
              <a:ext uri="{FF2B5EF4-FFF2-40B4-BE49-F238E27FC236}">
                <a16:creationId xmlns:a16="http://schemas.microsoft.com/office/drawing/2014/main" id="{407CF763-35C6-4274-8DDF-7ADE61DDCECA}"/>
              </a:ext>
            </a:extLst>
          </p:cNvPr>
          <p:cNvSpPr/>
          <p:nvPr/>
        </p:nvSpPr>
        <p:spPr>
          <a:xfrm>
            <a:off x="12824579" y="7781092"/>
            <a:ext cx="1737360" cy="332740"/>
          </a:xfrm>
          <a:prstGeom prst="flowChartProcess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331" y="433983"/>
            <a:ext cx="3945374" cy="493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Referências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331" y="1242774"/>
            <a:ext cx="135257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2331" y="1672828"/>
            <a:ext cx="135257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Links: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2331" y="2102882"/>
            <a:ext cx="135257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Modelo tirado do canva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2331" y="2532936"/>
            <a:ext cx="135257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livro alan turing o enigma</a:t>
            </a:r>
            <a:endParaRPr lang="en-US" sz="1200" dirty="0"/>
          </a:p>
        </p:txBody>
      </p:sp>
      <p:pic>
        <p:nvPicPr>
          <p:cNvPr id="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1" y="2962989"/>
            <a:ext cx="13525738" cy="1593413"/>
          </a:xfrm>
          <a:prstGeom prst="rect">
            <a:avLst/>
          </a:prstGeom>
        </p:spPr>
      </p:pic>
      <p:pic>
        <p:nvPicPr>
          <p:cNvPr id="8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31" y="4733925"/>
            <a:ext cx="13525738" cy="1296233"/>
          </a:xfrm>
          <a:prstGeom prst="rect">
            <a:avLst/>
          </a:prstGeom>
        </p:spPr>
      </p:pic>
      <p:pic>
        <p:nvPicPr>
          <p:cNvPr id="9" name="Image 2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331" y="6207681"/>
            <a:ext cx="13525738" cy="1593413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4445FB44-02EC-4706-923F-4D8A1B924A37}"/>
              </a:ext>
            </a:extLst>
          </p:cNvPr>
          <p:cNvSpPr/>
          <p:nvPr/>
        </p:nvSpPr>
        <p:spPr>
          <a:xfrm>
            <a:off x="12761198" y="7801094"/>
            <a:ext cx="1737360" cy="332740"/>
          </a:xfrm>
          <a:prstGeom prst="flowChartProcess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904</Words>
  <Application>Microsoft Office PowerPoint</Application>
  <PresentationFormat>Personalizar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Calibri</vt:lpstr>
      <vt:lpstr>Heebo Light</vt:lpstr>
      <vt:lpstr>Arial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Marcus Vinicius Rodrigues Bacelar</cp:lastModifiedBy>
  <cp:revision>2</cp:revision>
  <dcterms:created xsi:type="dcterms:W3CDTF">2025-03-21T12:08:46Z</dcterms:created>
  <dcterms:modified xsi:type="dcterms:W3CDTF">2025-03-21T12:10:27Z</dcterms:modified>
</cp:coreProperties>
</file>